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D1976F4-30FF-4B98-831A-9D8172E9C1B2}">
  <a:tblStyle styleId="{2D1976F4-30FF-4B98-831A-9D8172E9C1B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6.xml"/><Relationship Id="rId55" Type="http://schemas.openxmlformats.org/officeDocument/2006/relationships/font" Target="fonts/Lato-bold.fntdata"/><Relationship Id="rId10" Type="http://schemas.openxmlformats.org/officeDocument/2006/relationships/slide" Target="slides/slide5.xml"/><Relationship Id="rId54" Type="http://schemas.openxmlformats.org/officeDocument/2006/relationships/font" Target="fonts/Lato-regular.fntdata"/><Relationship Id="rId13" Type="http://schemas.openxmlformats.org/officeDocument/2006/relationships/slide" Target="slides/slide8.xml"/><Relationship Id="rId57" Type="http://schemas.openxmlformats.org/officeDocument/2006/relationships/font" Target="fonts/Lato-boldItalic.fntdata"/><Relationship Id="rId12" Type="http://schemas.openxmlformats.org/officeDocument/2006/relationships/slide" Target="slides/slide7.xml"/><Relationship Id="rId56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mmons.wikimedia.org/wiki/Neural_network#/media/File:Neural_network.svg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gif"/><Relationship Id="rId4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0" Type="http://schemas.openxmlformats.org/officeDocument/2006/relationships/image" Target="../media/image2.jpg"/><Relationship Id="rId9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1.jpg"/><Relationship Id="rId7" Type="http://schemas.openxmlformats.org/officeDocument/2006/relationships/image" Target="../media/image6.png"/><Relationship Id="rId8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youtube.com/watch?v=tlC2O9T9jks" TargetMode="External"/><Relationship Id="rId4" Type="http://schemas.openxmlformats.org/officeDocument/2006/relationships/image" Target="../media/image2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youtube.com/watch?v=uHbMt6WDhQ8" TargetMode="External"/><Relationship Id="rId4" Type="http://schemas.openxmlformats.org/officeDocument/2006/relationships/image" Target="../media/image2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www.youtube.com/watch?v=3chjXuVx8Fs" TargetMode="External"/><Relationship Id="rId4" Type="http://schemas.openxmlformats.org/officeDocument/2006/relationships/image" Target="../media/image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keras.io/" TargetMode="External"/><Relationship Id="rId4" Type="http://schemas.openxmlformats.org/officeDocument/2006/relationships/hyperlink" Target="https://www.tensorflow.org/" TargetMode="External"/><Relationship Id="rId5" Type="http://schemas.openxmlformats.org/officeDocument/2006/relationships/hyperlink" Target="https://goo.gl/x1ZVm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8.jpg"/><Relationship Id="rId5" Type="http://schemas.openxmlformats.org/officeDocument/2006/relationships/image" Target="../media/image12.jpg"/><Relationship Id="rId6" Type="http://schemas.openxmlformats.org/officeDocument/2006/relationships/image" Target="../media/image14.jpg"/><Relationship Id="rId7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90275" y="1696450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Learning, Keras &amp; Aplicações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Samuel Caetano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Proposta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2499312" y="1473250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Uso de técnicas de Deep Learning</a:t>
            </a:r>
          </a:p>
        </p:txBody>
      </p:sp>
      <p:pic>
        <p:nvPicPr>
          <p:cNvPr descr="download.gif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300" y="3249825"/>
            <a:ext cx="1269550" cy="13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 rot="1485140">
            <a:off x="1645084" y="3829121"/>
            <a:ext cx="1526880" cy="359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REDE NEURAL</a:t>
            </a:r>
          </a:p>
        </p:txBody>
      </p:sp>
      <p:sp>
        <p:nvSpPr>
          <p:cNvPr id="147" name="Shape 147"/>
          <p:cNvSpPr txBox="1"/>
          <p:nvPr/>
        </p:nvSpPr>
        <p:spPr>
          <a:xfrm rot="-1768186">
            <a:off x="-168693" y="2885392"/>
            <a:ext cx="3184988" cy="423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APRENDIZADO SUPERVISIONADO</a:t>
            </a:r>
          </a:p>
        </p:txBody>
      </p:sp>
      <p:sp>
        <p:nvSpPr>
          <p:cNvPr id="148" name="Shape 148"/>
          <p:cNvSpPr txBox="1"/>
          <p:nvPr/>
        </p:nvSpPr>
        <p:spPr>
          <a:xfrm rot="-859487">
            <a:off x="3774639" y="3232238"/>
            <a:ext cx="3770943" cy="4232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APRENDIZADO NÃO-SUPERVISIONADO</a:t>
            </a:r>
          </a:p>
        </p:txBody>
      </p:sp>
      <p:sp>
        <p:nvSpPr>
          <p:cNvPr id="149" name="Shape 149"/>
          <p:cNvSpPr txBox="1"/>
          <p:nvPr/>
        </p:nvSpPr>
        <p:spPr>
          <a:xfrm rot="1593903">
            <a:off x="4741571" y="1289080"/>
            <a:ext cx="4216106" cy="358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MACHINE LEARNING OU DEEP LEARNING??</a:t>
            </a:r>
          </a:p>
        </p:txBody>
      </p:sp>
      <p:sp>
        <p:nvSpPr>
          <p:cNvPr id="150" name="Shape 150"/>
          <p:cNvSpPr txBox="1"/>
          <p:nvPr/>
        </p:nvSpPr>
        <p:spPr>
          <a:xfrm rot="-1635363">
            <a:off x="-61698" y="721922"/>
            <a:ext cx="2592104" cy="3590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BACKWARD PROPAGATION</a:t>
            </a:r>
          </a:p>
        </p:txBody>
      </p:sp>
      <p:sp>
        <p:nvSpPr>
          <p:cNvPr id="151" name="Shape 151"/>
          <p:cNvSpPr txBox="1"/>
          <p:nvPr/>
        </p:nvSpPr>
        <p:spPr>
          <a:xfrm rot="2502993">
            <a:off x="5695160" y="2260313"/>
            <a:ext cx="2699994" cy="487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FORWARD PROPAGATION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640075" y="3105100"/>
            <a:ext cx="36255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CONVOLUTIONAL</a:t>
            </a:r>
            <a:r>
              <a:rPr lang="en">
                <a:solidFill>
                  <a:srgbClr val="FF0000"/>
                </a:solidFill>
              </a:rPr>
              <a:t> NEURAL NETWORKS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440150" y="2330925"/>
            <a:ext cx="936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LAYERS</a:t>
            </a:r>
          </a:p>
        </p:txBody>
      </p:sp>
      <p:sp>
        <p:nvSpPr>
          <p:cNvPr id="154" name="Shape 154"/>
          <p:cNvSpPr txBox="1"/>
          <p:nvPr/>
        </p:nvSpPr>
        <p:spPr>
          <a:xfrm rot="-1288607">
            <a:off x="1475144" y="1888680"/>
            <a:ext cx="589963" cy="3462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GPU</a:t>
            </a:r>
          </a:p>
        </p:txBody>
      </p:sp>
      <p:sp>
        <p:nvSpPr>
          <p:cNvPr id="155" name="Shape 155"/>
          <p:cNvSpPr txBox="1"/>
          <p:nvPr/>
        </p:nvSpPr>
        <p:spPr>
          <a:xfrm rot="2375301">
            <a:off x="7249883" y="1132459"/>
            <a:ext cx="1205616" cy="261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CÁLCULOS</a:t>
            </a:r>
          </a:p>
        </p:txBody>
      </p:sp>
      <p:sp>
        <p:nvSpPr>
          <p:cNvPr id="156" name="Shape 156"/>
          <p:cNvSpPr txBox="1"/>
          <p:nvPr/>
        </p:nvSpPr>
        <p:spPr>
          <a:xfrm rot="-1478742">
            <a:off x="305422" y="4182987"/>
            <a:ext cx="1205738" cy="2613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CÁLCULOS</a:t>
            </a:r>
          </a:p>
        </p:txBody>
      </p:sp>
      <p:sp>
        <p:nvSpPr>
          <p:cNvPr id="157" name="Shape 157"/>
          <p:cNvSpPr txBox="1"/>
          <p:nvPr/>
        </p:nvSpPr>
        <p:spPr>
          <a:xfrm rot="-1503236">
            <a:off x="172069" y="1625023"/>
            <a:ext cx="1205749" cy="2613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CÁLCULOS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306350" y="4140575"/>
            <a:ext cx="1657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PERCEPTRON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3052725" y="2843800"/>
            <a:ext cx="1204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NEURON</a:t>
            </a:r>
          </a:p>
        </p:txBody>
      </p:sp>
      <p:sp>
        <p:nvSpPr>
          <p:cNvPr id="160" name="Shape 160"/>
          <p:cNvSpPr txBox="1"/>
          <p:nvPr/>
        </p:nvSpPr>
        <p:spPr>
          <a:xfrm rot="-1045607">
            <a:off x="5040846" y="4016718"/>
            <a:ext cx="1860181" cy="2613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LIVROS DIFÍCEIS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645450" y="2421262"/>
            <a:ext cx="18531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AUTOENCODERS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2488375" y="2000975"/>
            <a:ext cx="3706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RESTRICTED BOLTZMANN MACHINE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Redes Neurais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A função principal de uma rede neural é receber uma série de </a:t>
            </a:r>
            <a:r>
              <a:rPr i="1" lang="en"/>
              <a:t>inputs</a:t>
            </a:r>
            <a:r>
              <a:rPr lang="en"/>
              <a:t>, realizar cálculos e fornecer um </a:t>
            </a:r>
            <a:r>
              <a:rPr i="1" lang="en"/>
              <a:t>output</a:t>
            </a:r>
            <a:r>
              <a:rPr lang="en"/>
              <a:t>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Composta por uma sequência de </a:t>
            </a:r>
            <a:r>
              <a:rPr i="1" lang="en"/>
              <a:t>layers</a:t>
            </a:r>
            <a:r>
              <a:rPr lang="en"/>
              <a:t>;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É um grafo, onde os nós são os </a:t>
            </a:r>
            <a:r>
              <a:rPr i="1" lang="en"/>
              <a:t>neurons </a:t>
            </a:r>
            <a:r>
              <a:rPr lang="en"/>
              <a:t>e os vértices são as ligações entre os </a:t>
            </a:r>
            <a:r>
              <a:rPr i="1" lang="en"/>
              <a:t>neurons</a:t>
            </a:r>
            <a:r>
              <a:rPr lang="en"/>
              <a:t>;</a:t>
            </a:r>
          </a:p>
        </p:txBody>
      </p:sp>
      <p:pic>
        <p:nvPicPr>
          <p:cNvPr descr="1024px-Neural_network.svg.png" id="169" name="Shape 16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00" y="1471249"/>
            <a:ext cx="2222574" cy="138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Redes Neurais</a:t>
            </a:r>
          </a:p>
        </p:txBody>
      </p:sp>
      <p:pic>
        <p:nvPicPr>
          <p:cNvPr descr="download.png"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525" y="1051175"/>
            <a:ext cx="5596950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Redes Neurais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FORWARD PROPAGATION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Conexões são sequenciais e não voltam para </a:t>
            </a:r>
            <a:r>
              <a:rPr i="1" lang="en"/>
              <a:t>neurons </a:t>
            </a:r>
            <a:r>
              <a:rPr lang="en"/>
              <a:t>anteriores;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Utilizado nas primeiras aplicações de redes neurais;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Realiza os cálculos no sentido </a:t>
            </a:r>
            <a:r>
              <a:rPr i="1" lang="en"/>
              <a:t>input</a:t>
            </a:r>
            <a:r>
              <a:rPr lang="en"/>
              <a:t> - </a:t>
            </a:r>
            <a:r>
              <a:rPr i="1" lang="en"/>
              <a:t>output</a:t>
            </a:r>
            <a:r>
              <a:rPr lang="en"/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BACKWARD PROPAGATION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Pode haver o retorno para </a:t>
            </a:r>
            <a:r>
              <a:rPr i="1" lang="en"/>
              <a:t>neurons  </a:t>
            </a:r>
            <a:r>
              <a:rPr lang="en"/>
              <a:t>anteriores;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Realiza os cálculos no sentido </a:t>
            </a:r>
            <a:r>
              <a:rPr i="1" lang="en"/>
              <a:t>output </a:t>
            </a:r>
            <a:r>
              <a:rPr lang="en"/>
              <a:t>- </a:t>
            </a:r>
            <a:r>
              <a:rPr i="1" lang="en"/>
              <a:t>input</a:t>
            </a:r>
            <a:r>
              <a:rPr lang="en"/>
              <a:t>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Gradiente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2400300" y="1417325"/>
            <a:ext cx="6321600" cy="318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Permite colocar os pesos corretos nos vértices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É o cálculo da derivada que permite determinar o melhor peso que vai permitir o menor custo;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i="1" lang="en" sz="2400"/>
              <a:t>J = Σ(1/2)*(y - f(f(X*W1)*W2))^2</a:t>
            </a:r>
            <a:r>
              <a:rPr lang="en" sz="2400"/>
              <a:t>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Onde </a:t>
            </a:r>
            <a:r>
              <a:rPr i="1" lang="en"/>
              <a:t>y</a:t>
            </a:r>
            <a:r>
              <a:rPr lang="en"/>
              <a:t> : valor real (rótulo),</a:t>
            </a:r>
            <a:br>
              <a:rPr lang="en"/>
            </a:br>
            <a:r>
              <a:rPr i="1" lang="en"/>
              <a:t>X</a:t>
            </a:r>
            <a:r>
              <a:rPr lang="en"/>
              <a:t> : input,</a:t>
            </a:r>
            <a:br>
              <a:rPr lang="en"/>
            </a:br>
            <a:r>
              <a:rPr i="1" lang="en"/>
              <a:t>W1, W2 </a:t>
            </a:r>
            <a:r>
              <a:rPr lang="en"/>
              <a:t>: pesos dos hidden layers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Abordagens de Deep Learning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434475" y="2480300"/>
            <a:ext cx="1531500" cy="67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Deep Learning</a:t>
            </a:r>
          </a:p>
        </p:txBody>
      </p:sp>
      <p:sp>
        <p:nvSpPr>
          <p:cNvPr id="195" name="Shape 195"/>
          <p:cNvSpPr/>
          <p:nvPr/>
        </p:nvSpPr>
        <p:spPr>
          <a:xfrm>
            <a:off x="937275" y="1840700"/>
            <a:ext cx="1131600" cy="63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 flipH="1" rot="10800000">
            <a:off x="937275" y="3155254"/>
            <a:ext cx="1028700" cy="63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2141200" y="1748800"/>
            <a:ext cx="1531500" cy="63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Aprendizado Supervisionado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2068875" y="3311300"/>
            <a:ext cx="1870800" cy="63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Aprendizado Não-Supervisionado</a:t>
            </a:r>
          </a:p>
        </p:txBody>
      </p:sp>
      <p:sp>
        <p:nvSpPr>
          <p:cNvPr id="199" name="Shape 199"/>
          <p:cNvSpPr/>
          <p:nvPr/>
        </p:nvSpPr>
        <p:spPr>
          <a:xfrm>
            <a:off x="3074800" y="1348300"/>
            <a:ext cx="597900" cy="400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3074800" y="2910800"/>
            <a:ext cx="597900" cy="400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 flipH="1" rot="10800000">
            <a:off x="3074800" y="3950951"/>
            <a:ext cx="597900" cy="49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 flipH="1" rot="10800000">
            <a:off x="3074800" y="2404960"/>
            <a:ext cx="597900" cy="295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3760450" y="1234450"/>
            <a:ext cx="3314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Convolutional Neural Network (CNN)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3851900" y="2307162"/>
            <a:ext cx="2709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Recurrent </a:t>
            </a:r>
            <a:r>
              <a:rPr lang="en"/>
              <a:t>Networks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3851900" y="2809237"/>
            <a:ext cx="2709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851900" y="4098175"/>
            <a:ext cx="3421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Restricted Boltzmann Machine (RBM)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Aprendizado Supervisionado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Convolutional Neural Network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2400300" y="1602675"/>
            <a:ext cx="3071400" cy="2157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➔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Yann Lachun introduziu esse método, em 1998;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➔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Facebook usa no reconhecimento facial das fotos em sua plataforma;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➔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Pode ser utilizada para reconhecimento de imagem, objetos e voz;</a:t>
            </a:r>
          </a:p>
        </p:txBody>
      </p:sp>
      <p:sp>
        <p:nvSpPr>
          <p:cNvPr id="218" name="Shape 218"/>
          <p:cNvSpPr txBox="1"/>
          <p:nvPr>
            <p:ph idx="2" type="body"/>
          </p:nvPr>
        </p:nvSpPr>
        <p:spPr>
          <a:xfrm>
            <a:off x="5650575" y="1602675"/>
            <a:ext cx="3071400" cy="198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➔"/>
            </a:pPr>
            <a:r>
              <a:rPr b="1" lang="en">
                <a:solidFill>
                  <a:srgbClr val="000000"/>
                </a:solidFill>
              </a:rPr>
              <a:t>Múltiplos layers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➔"/>
            </a:pPr>
            <a:r>
              <a:rPr b="1" lang="en">
                <a:solidFill>
                  <a:srgbClr val="000000"/>
                </a:solidFill>
              </a:rPr>
              <a:t>Conceitos importantes:</a:t>
            </a:r>
          </a:p>
          <a:p>
            <a:pPr indent="-317500" lvl="1" marL="914400" rtl="0">
              <a:spcBef>
                <a:spcPts val="0"/>
              </a:spcBef>
              <a:buClr>
                <a:srgbClr val="000000"/>
              </a:buClr>
              <a:buSzPct val="100000"/>
              <a:buChar char="◆"/>
            </a:pPr>
            <a:r>
              <a:rPr b="1" lang="en" sz="1400">
                <a:solidFill>
                  <a:srgbClr val="000000"/>
                </a:solidFill>
              </a:rPr>
              <a:t>Campos receptores locais;</a:t>
            </a:r>
          </a:p>
          <a:p>
            <a:pPr indent="-317500" lvl="1" marL="914400" rtl="0">
              <a:spcBef>
                <a:spcPts val="0"/>
              </a:spcBef>
              <a:buClr>
                <a:srgbClr val="000000"/>
              </a:buClr>
              <a:buSzPct val="100000"/>
              <a:buChar char="◆"/>
            </a:pPr>
            <a:r>
              <a:rPr b="1" lang="en" sz="1400">
                <a:solidFill>
                  <a:srgbClr val="000000"/>
                </a:solidFill>
              </a:rPr>
              <a:t>Pesos e bias compartilhados;</a:t>
            </a:r>
          </a:p>
          <a:p>
            <a:pPr indent="-317500" lvl="1" marL="914400">
              <a:spcBef>
                <a:spcPts val="0"/>
              </a:spcBef>
              <a:buClr>
                <a:srgbClr val="000000"/>
              </a:buClr>
              <a:buSzPct val="100000"/>
              <a:buChar char="◆"/>
            </a:pPr>
            <a:r>
              <a:rPr b="1" lang="en" sz="1400">
                <a:solidFill>
                  <a:srgbClr val="000000"/>
                </a:solidFill>
              </a:rPr>
              <a:t>Ativação e </a:t>
            </a:r>
            <a:r>
              <a:rPr b="1" i="1" lang="en" sz="1400">
                <a:solidFill>
                  <a:srgbClr val="000000"/>
                </a:solidFill>
              </a:rPr>
              <a:t>Pooling</a:t>
            </a:r>
          </a:p>
        </p:txBody>
      </p:sp>
      <p:pic>
        <p:nvPicPr>
          <p:cNvPr descr="ylc-thumb.jpe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50" y="972500"/>
            <a:ext cx="1546550" cy="204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Campos Receptores Locais</a:t>
            </a:r>
          </a:p>
        </p:txBody>
      </p:sp>
      <p:pic>
        <p:nvPicPr>
          <p:cNvPr descr="Conv_layer.png"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187" y="1146425"/>
            <a:ext cx="5636833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Pesos e </a:t>
            </a:r>
            <a:r>
              <a:rPr i="1" lang="en"/>
              <a:t>bias</a:t>
            </a:r>
            <a:r>
              <a:rPr lang="en"/>
              <a:t> compartilhados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Os pesos dos vértices e </a:t>
            </a:r>
            <a:r>
              <a:rPr i="1" lang="en"/>
              <a:t>biases</a:t>
            </a:r>
            <a:r>
              <a:rPr lang="en"/>
              <a:t> dos </a:t>
            </a:r>
            <a:r>
              <a:rPr i="1" lang="en"/>
              <a:t>neurons </a:t>
            </a:r>
            <a:r>
              <a:rPr lang="en"/>
              <a:t>são iguais para todo um grupo de receptores;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Isso permite que diferentes grupos de receptores busquem pelo mesmo padrão;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Deep Learning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Ativação &amp; Pooling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Ativação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Aplica uma transformação no </a:t>
            </a:r>
            <a:r>
              <a:rPr b="1" i="1" lang="en"/>
              <a:t>output </a:t>
            </a:r>
            <a:r>
              <a:rPr b="1" lang="en"/>
              <a:t>de cada </a:t>
            </a:r>
            <a:r>
              <a:rPr b="1" i="1" lang="en"/>
              <a:t>neuron</a:t>
            </a:r>
            <a:r>
              <a:rPr b="1" lang="en"/>
              <a:t> através de funções de ativação;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ReLU é uma função de ativação comum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b="1" lang="en"/>
              <a:t>A função de ativação mapeia pelo valor positivo mais alto; se negativo então mapeia para 0;</a:t>
            </a:r>
          </a:p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Pooling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Reduz a dimensionalidade do output da etapa de Ativação;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b="1" lang="en"/>
              <a:t>Reduz para os neurons de maior </a:t>
            </a:r>
            <a:r>
              <a:rPr b="1" i="1" lang="en"/>
              <a:t>bias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Ativação e Pooling</a:t>
            </a:r>
          </a:p>
        </p:txBody>
      </p:sp>
      <p:pic>
        <p:nvPicPr>
          <p:cNvPr descr="Screenshot_2017-06-27_22-10-46.png"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1033462"/>
            <a:ext cx="7905750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idx="1" type="body"/>
          </p:nvPr>
        </p:nvSpPr>
        <p:spPr>
          <a:xfrm>
            <a:off x="369292" y="4749900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https://www.youtube.com/watch?v=ixF5WNpTzCA&amp;index=5&amp;list=PLJICSL2BecAj9gxceU1J7Xu2qIdRnFYSO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Convolutional Neural Network</a:t>
            </a:r>
          </a:p>
        </p:txBody>
      </p:sp>
      <p:pic>
        <p:nvPicPr>
          <p:cNvPr descr="Screenshot_2017-06-27_21-46-01.png"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995362"/>
            <a:ext cx="7600950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idx="1" type="body"/>
          </p:nvPr>
        </p:nvSpPr>
        <p:spPr>
          <a:xfrm>
            <a:off x="369292" y="4749900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https://www.youtube.com/watch?v=ixF5WNpTzCA&amp;index=5&amp;list=PLJICSL2BecAj9gxceU1J7Xu2qIdRnFYSO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Jurgen Schmidhuben e Sepp Hochreitter;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Serve para classificar dados que variam com o tempo;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O </a:t>
            </a:r>
            <a:r>
              <a:rPr i="1" lang="en"/>
              <a:t>output </a:t>
            </a:r>
            <a:r>
              <a:rPr lang="en"/>
              <a:t>é uma série;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Serve como ferramenta de previsão;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Recurrent Neural Network (RNN)</a:t>
            </a:r>
          </a:p>
        </p:txBody>
      </p:sp>
      <p:pic>
        <p:nvPicPr>
          <p:cNvPr descr="jurgen_schmidhuber.png"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25" y="3039949"/>
            <a:ext cx="1107675" cy="1794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ppHochreiterPortrait2.jpg"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805" y="575950"/>
            <a:ext cx="1374825" cy="206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Recurrent Neural Network</a:t>
            </a:r>
          </a:p>
        </p:txBody>
      </p:sp>
      <p:pic>
        <p:nvPicPr>
          <p:cNvPr descr="Elman_srnn.png"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862" y="1051174"/>
            <a:ext cx="3421474" cy="3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>
            <p:ph idx="1" type="body"/>
          </p:nvPr>
        </p:nvSpPr>
        <p:spPr>
          <a:xfrm>
            <a:off x="369292" y="4649300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/>
              <a:t>https://en.wikipedia.org/wiki/Recurrent_neural_network#/media/File:Elman_srnn.png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Recurrent Neural Network</a:t>
            </a:r>
          </a:p>
        </p:txBody>
      </p:sp>
      <p:sp>
        <p:nvSpPr>
          <p:cNvPr id="273" name="Shape 273"/>
          <p:cNvSpPr/>
          <p:nvPr/>
        </p:nvSpPr>
        <p:spPr>
          <a:xfrm>
            <a:off x="1403100" y="1817300"/>
            <a:ext cx="399900" cy="399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1403100" y="2283112"/>
            <a:ext cx="399900" cy="399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403100" y="2748925"/>
            <a:ext cx="399900" cy="399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254500" y="1634425"/>
            <a:ext cx="720000" cy="1783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3087150" y="1817300"/>
            <a:ext cx="399900" cy="399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3087150" y="2283112"/>
            <a:ext cx="399900" cy="399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3087150" y="2748925"/>
            <a:ext cx="399900" cy="399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2938550" y="1634425"/>
            <a:ext cx="720000" cy="1783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4771200" y="1774350"/>
            <a:ext cx="399900" cy="399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771200" y="2240162"/>
            <a:ext cx="399900" cy="399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771200" y="2705975"/>
            <a:ext cx="399900" cy="399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622600" y="1591475"/>
            <a:ext cx="720000" cy="1783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077450" y="2526025"/>
            <a:ext cx="720000" cy="18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3780575" y="2526025"/>
            <a:ext cx="720000" cy="18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414550" y="4046600"/>
            <a:ext cx="399900" cy="399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3087150" y="4046600"/>
            <a:ext cx="399900" cy="399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4782650" y="4046600"/>
            <a:ext cx="399900" cy="399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563100" y="3474937"/>
            <a:ext cx="102900" cy="525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3235650" y="3469300"/>
            <a:ext cx="102900" cy="525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931150" y="3447825"/>
            <a:ext cx="102900" cy="525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1237300" y="1175787"/>
            <a:ext cx="7545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t = 0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2938550" y="1175775"/>
            <a:ext cx="7545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t = 1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4593900" y="1154300"/>
            <a:ext cx="7545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t = 2</a:t>
            </a:r>
          </a:p>
        </p:txBody>
      </p:sp>
      <p:sp>
        <p:nvSpPr>
          <p:cNvPr id="296" name="Shape 296"/>
          <p:cNvSpPr/>
          <p:nvPr/>
        </p:nvSpPr>
        <p:spPr>
          <a:xfrm>
            <a:off x="6912425" y="1464075"/>
            <a:ext cx="399900" cy="399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6912425" y="2526025"/>
            <a:ext cx="399900" cy="399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6912425" y="3537800"/>
            <a:ext cx="399900" cy="399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7060925" y="2969062"/>
            <a:ext cx="102900" cy="525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7060925" y="1932200"/>
            <a:ext cx="102900" cy="525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7312400" y="2560325"/>
            <a:ext cx="594300" cy="2883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Recurrent Neural Network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1 </a:t>
            </a:r>
            <a:r>
              <a:rPr i="1" lang="en"/>
              <a:t>input, n outputs</a:t>
            </a:r>
            <a:r>
              <a:rPr lang="en"/>
              <a:t>: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Captura de imagens;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i="1" lang="en"/>
              <a:t>n</a:t>
            </a:r>
            <a:r>
              <a:rPr lang="en"/>
              <a:t> </a:t>
            </a:r>
            <a:r>
              <a:rPr i="1" lang="en"/>
              <a:t>inputs</a:t>
            </a:r>
            <a:r>
              <a:rPr lang="en"/>
              <a:t>, 1 </a:t>
            </a:r>
            <a:r>
              <a:rPr i="1" lang="en"/>
              <a:t>output</a:t>
            </a:r>
            <a:r>
              <a:rPr lang="en"/>
              <a:t>: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Classificação de documentos;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i="1" lang="en"/>
              <a:t>n</a:t>
            </a:r>
            <a:r>
              <a:rPr lang="en"/>
              <a:t> </a:t>
            </a:r>
            <a:r>
              <a:rPr i="1" lang="en"/>
              <a:t>inputs</a:t>
            </a:r>
            <a:r>
              <a:rPr lang="en"/>
              <a:t>, </a:t>
            </a:r>
            <a:r>
              <a:rPr i="1" lang="en"/>
              <a:t>n outputs</a:t>
            </a:r>
            <a:r>
              <a:rPr lang="en"/>
              <a:t>: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Classificar vídeos frame a frame;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Recurrent Neural Network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Problemas: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A  previsão se torna mais imprecisa conforme o tempo passa;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Solução:</a:t>
            </a:r>
          </a:p>
          <a:p>
            <a:pPr indent="-228600" lvl="1" marL="914400">
              <a:spcBef>
                <a:spcPts val="0"/>
              </a:spcBef>
              <a:buChar char="◆"/>
            </a:pPr>
            <a:r>
              <a:rPr lang="en"/>
              <a:t>Aplicar uma técnica chamada </a:t>
            </a:r>
            <a:r>
              <a:rPr i="1" lang="en"/>
              <a:t>Gating;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Aprendizado Não Supervisionado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Restricted Boltzmann Machine (RBM)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Geoff Hinton;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Encontra padrões nos dados reconstruindo os </a:t>
            </a:r>
            <a:r>
              <a:rPr i="1" lang="en"/>
              <a:t>inputs</a:t>
            </a:r>
            <a:r>
              <a:rPr lang="en"/>
              <a:t> a partir dos </a:t>
            </a:r>
            <a:r>
              <a:rPr i="1" lang="en"/>
              <a:t>outputs</a:t>
            </a:r>
            <a:r>
              <a:rPr lang="en"/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4).jpg"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00" y="1050250"/>
            <a:ext cx="20669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 que é Machine Learning?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Machine Learning é um ramo da Inteligência Artificial que estuda algoritmos que são capazes de aprender através de exemplos e experiência, ao invés de regras fixas, predeterminadas.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Restricted Boltzmann Machine (RBM)</a:t>
            </a:r>
          </a:p>
        </p:txBody>
      </p:sp>
      <p:pic>
        <p:nvPicPr>
          <p:cNvPr descr="rbm.png"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075" y="1051175"/>
            <a:ext cx="3226500" cy="34346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>
            <p:ph idx="1" type="body"/>
          </p:nvPr>
        </p:nvSpPr>
        <p:spPr>
          <a:xfrm>
            <a:off x="328017" y="4749900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https://upload.wikimedia.org/wikipedia/commons/e/e8/Restricted_Boltzmann_machine.svg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Restricted Boltzmann Machine (RBM)</a:t>
            </a:r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Algoritmo de reconstrução do </a:t>
            </a:r>
            <a:r>
              <a:rPr i="1" lang="en"/>
              <a:t>input: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i="1" lang="en"/>
              <a:t>Forward pass, armazena resultado no Hidden Layer;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i="1" lang="en"/>
              <a:t>Backward pass, armazena resultado no Visible Layer;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i="1" lang="en"/>
              <a:t>Compara o resultado, repete até que a variação seja baixa;</a:t>
            </a:r>
          </a:p>
        </p:txBody>
      </p:sp>
      <p:pic>
        <p:nvPicPr>
          <p:cNvPr descr="rbm.png"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475" y="562250"/>
            <a:ext cx="3226500" cy="343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4294967295"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Semelhante ao RBM;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Aplica dois passos sucessivamente;</a:t>
            </a:r>
          </a:p>
        </p:txBody>
      </p:sp>
      <p:pic>
        <p:nvPicPr>
          <p:cNvPr descr="Autoencoder_structure.png"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501" y="923925"/>
            <a:ext cx="4402586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328025" y="4812050"/>
            <a:ext cx="81153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https://en.wikipedia.org/wiki/Autoencoder#/media/File:Autoencoder_structure.png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69292" y="4749900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https://i.stack.imgur.com/Zwsmz.png</a:t>
            </a:r>
          </a:p>
        </p:txBody>
      </p:sp>
      <p:pic>
        <p:nvPicPr>
          <p:cNvPr descr="Zwsmz.png"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437" y="1233050"/>
            <a:ext cx="4939775" cy="26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Keras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Keras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Biblioteca de Rede Neural escrita </a:t>
            </a:r>
            <a:r>
              <a:rPr b="1" lang="en"/>
              <a:t>Python</a:t>
            </a:r>
            <a:r>
              <a:rPr lang="en"/>
              <a:t>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Trabalha lado a lado com o </a:t>
            </a:r>
            <a:r>
              <a:rPr b="1" lang="en"/>
              <a:t>TensorFlow</a:t>
            </a:r>
            <a:r>
              <a:rPr lang="en"/>
              <a:t> e </a:t>
            </a:r>
            <a:r>
              <a:rPr b="1" lang="en"/>
              <a:t>Theano</a:t>
            </a:r>
            <a:r>
              <a:rPr lang="en"/>
              <a:t>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Prototipagem fácil e rápida;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Redes </a:t>
            </a:r>
            <a:r>
              <a:rPr lang="en"/>
              <a:t>convolucionais</a:t>
            </a:r>
            <a:r>
              <a:rPr lang="en"/>
              <a:t> e recorrentes, assim como a combinação de ambas;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Lançado em 2015</a:t>
            </a:r>
          </a:p>
        </p:txBody>
      </p:sp>
      <p:pic>
        <p:nvPicPr>
          <p:cNvPr descr="download (5).jpg"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25" y="1211350"/>
            <a:ext cx="2095450" cy="20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Keras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Princípios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Amigável ao desenvolvedor</a:t>
            </a:r>
            <a:r>
              <a:rPr lang="en"/>
              <a:t>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Modularidade</a:t>
            </a:r>
            <a:r>
              <a:rPr lang="en"/>
              <a:t>, tudo são módulos;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Extensibilidade</a:t>
            </a:r>
            <a:r>
              <a:rPr lang="en"/>
              <a:t>, módulos são facilmente adicionados à outros;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Trabalha com o </a:t>
            </a:r>
            <a:r>
              <a:rPr b="1" lang="en"/>
              <a:t>Python</a:t>
            </a:r>
            <a:r>
              <a:rPr lang="en"/>
              <a:t>! </a:t>
            </a:r>
          </a:p>
        </p:txBody>
      </p:sp>
      <p:pic>
        <p:nvPicPr>
          <p:cNvPr descr="download (5).jpg"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25" y="1211350"/>
            <a:ext cx="2095450" cy="20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TensorFlow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Desenvolvido pela Google Brain;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Usa </a:t>
            </a:r>
            <a:r>
              <a:rPr b="1" lang="en"/>
              <a:t>Python!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Permite construir aplicações que utilizam Deep Learning;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Baseia-se em </a:t>
            </a:r>
            <a:r>
              <a:rPr i="1" lang="en"/>
              <a:t>data flows;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i="1" lang="en"/>
              <a:t>Nós são dados ou operações matemáticas;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i="1" lang="en"/>
              <a:t>Vértices são caminhos percorridos por tensors;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Suporta qualquer tipo de modelo computacional, desde possa ser um data flow;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Keras </a:t>
            </a:r>
            <a:r>
              <a:rPr lang="en"/>
              <a:t>permite flexibilidade entre os tipos de </a:t>
            </a:r>
            <a:r>
              <a:rPr i="1" lang="en"/>
              <a:t>deep nets</a:t>
            </a:r>
            <a:r>
              <a:rPr lang="en"/>
              <a:t>;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Lançado em 2015;</a:t>
            </a:r>
          </a:p>
        </p:txBody>
      </p:sp>
      <p:pic>
        <p:nvPicPr>
          <p:cNvPr descr="tensorflow1.jpg"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1211349"/>
            <a:ext cx="2105312" cy="171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Aplicações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Aplicações - Reconhecimento de objetos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369292" y="4749900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https://s.aolcdn.com/hss/storage/midas/cb433fb6c234b014394ad56714ceee8b/200707597/google-image-recognition-tech.jpg</a:t>
            </a:r>
          </a:p>
        </p:txBody>
      </p:sp>
      <p:pic>
        <p:nvPicPr>
          <p:cNvPr descr="google-image-recognition-tech.jpg"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25" y="1304925"/>
            <a:ext cx="60007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Problema 1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2400248" y="1211350"/>
            <a:ext cx="3022200" cy="40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Dada algumas informações de uma pessoa, como classificar se ela é um hobbit, um elfo, um anão ou um humano?</a:t>
            </a:r>
          </a:p>
        </p:txBody>
      </p:sp>
      <p:pic>
        <p:nvPicPr>
          <p:cNvPr descr="thranduil-lee-pace-rei-dos-elfos-de-mirkwood-em-o-hobbit-a-batalha-dos-cinco-exercitos-1415918942177_300x300.jp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50" y="806275"/>
            <a:ext cx="1476600" cy="147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3210507_59_38421606_8268.jpg"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12" y="3055325"/>
            <a:ext cx="1181575" cy="1586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mli_by_vela_s-d8fryoo.png"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2850" y="2779837"/>
            <a:ext cx="1328937" cy="147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oin-hobbit-300x224.jpg" id="94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5094" y="3539072"/>
            <a:ext cx="1476600" cy="1102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jah_Wood_as_Frodo_Baggins.png" id="95" name="Shape 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5646" y="719640"/>
            <a:ext cx="1328949" cy="1280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73012-the-hobbit.jpg" id="96" name="Shape 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846" y="3611748"/>
            <a:ext cx="1582525" cy="9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romir_-_fotr.png" id="97" name="Shape 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9987" y="2282875"/>
            <a:ext cx="1760270" cy="1102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agorn.jpg" id="98" name="Shape 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86650" y="1211349"/>
            <a:ext cx="1181574" cy="1712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Aplicações - Reconhecimento de objetos</a:t>
            </a:r>
          </a:p>
        </p:txBody>
      </p:sp>
      <p:sp>
        <p:nvSpPr>
          <p:cNvPr descr="http://www.willowgarage.com/blog/2010/09/20/scalable-object-recognition" id="399" name="Shape 399" title="Object Detection and Recogition">
            <a:hlinkClick r:id="rId3"/>
          </p:cNvPr>
          <p:cNvSpPr/>
          <p:nvPr/>
        </p:nvSpPr>
        <p:spPr>
          <a:xfrm>
            <a:off x="2205975" y="105117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297667" y="4749900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/>
              <a:t>https://youtube.com/watch?v=tlC2O9T9jks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Aplicações - Carros autônomos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328029" y="4749900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https://www.youtube.com/watch?v=uHbMt6WDhQ8</a:t>
            </a:r>
          </a:p>
        </p:txBody>
      </p:sp>
      <p:sp>
        <p:nvSpPr>
          <p:cNvPr descr="Waymo—formerly the Google self-driving car project—stands for a new way forward in mobility. In 2015, we invited Steve Mahan, former CEO of the Santa Clara Valley Blind Center, for a special ride. Steve had ridden in our cars in the past—first accompanied by a test driver in 2012 and then on a closed course in 2014. This time was different. Steve experienced the world’s first fully self-driving ride on public roads, navigating through everyday traffic with no steering wheel, no pedals, and no test driver.   See highlights of Steve’s ride: https://youtu.be/ArYTxDZzQOM Watch an audio-described version of this video: https://youtu.be/4JSOvXzyISc  We've been working on self-driving vehicles since 2009, and we are now an independent self-driving technology company with a mission to make it safe and easy for people and things move around. Learn more about Waymo: Website: https://waymo.com Blog: https://waymo.com/blog YouTube: https://youtube.com/waymo Facebook: https://facebook.com/waymo Twitter: https://twitter.com/waymo" id="407" name="Shape 407" title="Say Hello to Waymo">
            <a:hlinkClick r:id="rId3"/>
          </p:cNvPr>
          <p:cNvSpPr/>
          <p:nvPr/>
        </p:nvSpPr>
        <p:spPr>
          <a:xfrm>
            <a:off x="2608962" y="1203575"/>
            <a:ext cx="3826732" cy="287004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Aplicações  - Carros autônomos</a:t>
            </a:r>
          </a:p>
        </p:txBody>
      </p:sp>
      <p:sp>
        <p:nvSpPr>
          <p:cNvPr descr="Vídeo elaborado pela Revista Pesquisa FAPESP sobre o desenvolvimento de veículos autônomos no Brasil. Destaque para o CaRINA 2, desenvolvido pelo LRM." id="413" name="Shape 413" title="Veículos Autônomos no Brasil - Pesquisa FAPESP">
            <a:hlinkClick r:id="rId3"/>
          </p:cNvPr>
          <p:cNvSpPr/>
          <p:nvPr/>
        </p:nvSpPr>
        <p:spPr>
          <a:xfrm>
            <a:off x="2286000" y="120357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303292" y="4749900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/>
              <a:t>https://www.youtube.com/watch?v=3chjXuVx8Fs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Aplicações - Reconhecedor de Imagens</a:t>
            </a:r>
          </a:p>
        </p:txBody>
      </p:sp>
      <p:pic>
        <p:nvPicPr>
          <p:cNvPr descr="Screenshot from 2017-06-30 19-00-10.png"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00" y="1105375"/>
            <a:ext cx="8005603" cy="37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Referências</a:t>
            </a:r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Machine Learning with Google Developers, </a:t>
            </a:r>
            <a:r>
              <a:rPr lang="en" sz="1400" u="sng">
                <a:solidFill>
                  <a:schemeClr val="accent1"/>
                </a:solidFill>
              </a:rPr>
              <a:t>h</a:t>
            </a:r>
            <a:r>
              <a:rPr lang="en" sz="1400" u="sng">
                <a:solidFill>
                  <a:srgbClr val="1155CC"/>
                </a:solidFill>
              </a:rPr>
              <a:t>ttps://goo.gl/YjYxyW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Keras Documentation,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https://keras.io/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Tensor Flow,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https://www.tensorflow.org/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Introduction to Deep Learning,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https://goo.gl/x1ZVmS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Deep Learning Simplified, </a:t>
            </a:r>
            <a:r>
              <a:rPr lang="en" sz="1400" u="sng">
                <a:solidFill>
                  <a:srgbClr val="1155CC"/>
                </a:solidFill>
              </a:rPr>
              <a:t>https://goo.gl/6WTGbm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Proposta</a:t>
            </a:r>
          </a:p>
        </p:txBody>
      </p:sp>
      <p:graphicFrame>
        <p:nvGraphicFramePr>
          <p:cNvPr id="104" name="Shape 104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{2D1976F4-30FF-4B98-831A-9D8172E9C1B2}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Altura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Peso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Comprimento do cabelo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Comprimento da barba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Rótulo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elfo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2.00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elfo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anão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anão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hobbit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hobbit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1.77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humano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1.80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humano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Tarefas de classificação</a:t>
            </a:r>
          </a:p>
        </p:txBody>
      </p:sp>
      <p:sp>
        <p:nvSpPr>
          <p:cNvPr id="110" name="Shape 110"/>
          <p:cNvSpPr/>
          <p:nvPr/>
        </p:nvSpPr>
        <p:spPr>
          <a:xfrm>
            <a:off x="303300" y="1859875"/>
            <a:ext cx="2270400" cy="1398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Coleta de dados para treinamento</a:t>
            </a:r>
          </a:p>
        </p:txBody>
      </p:sp>
      <p:sp>
        <p:nvSpPr>
          <p:cNvPr id="111" name="Shape 111"/>
          <p:cNvSpPr/>
          <p:nvPr/>
        </p:nvSpPr>
        <p:spPr>
          <a:xfrm>
            <a:off x="3428400" y="1872750"/>
            <a:ext cx="2270400" cy="1398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Treinar classificador</a:t>
            </a:r>
          </a:p>
        </p:txBody>
      </p:sp>
      <p:sp>
        <p:nvSpPr>
          <p:cNvPr id="112" name="Shape 112"/>
          <p:cNvSpPr/>
          <p:nvPr/>
        </p:nvSpPr>
        <p:spPr>
          <a:xfrm>
            <a:off x="6553500" y="1859875"/>
            <a:ext cx="2270400" cy="1398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Realizar as predições</a:t>
            </a:r>
          </a:p>
        </p:txBody>
      </p:sp>
      <p:sp>
        <p:nvSpPr>
          <p:cNvPr id="113" name="Shape 113"/>
          <p:cNvSpPr/>
          <p:nvPr/>
        </p:nvSpPr>
        <p:spPr>
          <a:xfrm>
            <a:off x="2640000" y="2251950"/>
            <a:ext cx="722100" cy="63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5765100" y="2251950"/>
            <a:ext cx="722100" cy="63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Criando um classificador</a:t>
            </a:r>
          </a:p>
        </p:txBody>
      </p:sp>
      <p:pic>
        <p:nvPicPr>
          <p:cNvPr descr="Screenshot_2017-06-27_10-57-10.png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850" y="1219200"/>
            <a:ext cx="74295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classifier1.py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Resultado</a:t>
            </a:r>
          </a:p>
        </p:txBody>
      </p:sp>
      <p:pic>
        <p:nvPicPr>
          <p:cNvPr descr="Screenshot_2017-06-27_10-59-50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785937"/>
            <a:ext cx="70675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Problema 2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Como saber quais são as melhores características para descrever um dado?</a:t>
            </a:r>
          </a:p>
        </p:txBody>
      </p:sp>
      <p:pic>
        <p:nvPicPr>
          <p:cNvPr descr="download (2).jp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00" y="948649"/>
            <a:ext cx="1887049" cy="1520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(1).jpg"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72" y="3655975"/>
            <a:ext cx="1970176" cy="1308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jpg"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912" y="2543136"/>
            <a:ext cx="1970174" cy="1107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(3).jpg"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5325" y="133287"/>
            <a:ext cx="2286804" cy="1520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r head chihuahua pictures-1.jpg"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2795" y="2191451"/>
            <a:ext cx="1887049" cy="181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